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4"/>
    <p:sldMasterId id="2147483674" r:id="rId5"/>
  </p:sldMasterIdLst>
  <p:notesMasterIdLst>
    <p:notesMasterId r:id="rId18"/>
  </p:notesMasterIdLst>
  <p:handoutMasterIdLst>
    <p:handoutMasterId r:id="rId19"/>
  </p:handoutMasterIdLst>
  <p:sldIdLst>
    <p:sldId id="256" r:id="rId6"/>
    <p:sldId id="260" r:id="rId7"/>
    <p:sldId id="271" r:id="rId8"/>
    <p:sldId id="272" r:id="rId9"/>
    <p:sldId id="273" r:id="rId10"/>
    <p:sldId id="274" r:id="rId11"/>
    <p:sldId id="261" r:id="rId12"/>
    <p:sldId id="267" r:id="rId13"/>
    <p:sldId id="268" r:id="rId14"/>
    <p:sldId id="269" r:id="rId15"/>
    <p:sldId id="270" r:id="rId16"/>
    <p:sldId id="257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3381" autoAdjust="0"/>
  </p:normalViewPr>
  <p:slideViewPr>
    <p:cSldViewPr>
      <p:cViewPr varScale="1">
        <p:scale>
          <a:sx n="86" d="100"/>
          <a:sy n="86" d="100"/>
        </p:scale>
        <p:origin x="-130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38200" y="1524000"/>
            <a:ext cx="7124700" cy="13716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Review of output 2.2 activities</a:t>
            </a:r>
            <a:endParaRPr lang="en-US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362200" y="3429000"/>
            <a:ext cx="4575175" cy="20574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Bekele Kotu</a:t>
            </a:r>
          </a:p>
          <a:p>
            <a:r>
              <a:rPr lang="en-US" dirty="0" smtClean="0">
                <a:latin typeface="+mn-lt"/>
              </a:rPr>
              <a:t>IITA</a:t>
            </a:r>
          </a:p>
          <a:p>
            <a:r>
              <a:rPr lang="en-US" dirty="0" smtClean="0">
                <a:latin typeface="+mn-lt"/>
              </a:rPr>
              <a:t>Africa RISING WA Review and Planning Meeting, 6-8 June 2018, </a:t>
            </a:r>
            <a:r>
              <a:rPr lang="en-US" dirty="0" err="1" smtClean="0">
                <a:latin typeface="+mn-lt"/>
              </a:rPr>
              <a:t>Aburi</a:t>
            </a:r>
            <a:r>
              <a:rPr lang="en-US" dirty="0" smtClean="0">
                <a:latin typeface="+mn-lt"/>
              </a:rPr>
              <a:t>. </a:t>
            </a:r>
            <a:r>
              <a:rPr lang="en-US" smtClean="0">
                <a:latin typeface="+mn-lt"/>
              </a:rPr>
              <a:t>Ghana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060737"/>
              </p:ext>
            </p:extLst>
          </p:nvPr>
        </p:nvGraphicFramePr>
        <p:xfrm>
          <a:off x="457200" y="1974996"/>
          <a:ext cx="7620001" cy="4206240"/>
        </p:xfrm>
        <a:graphic>
          <a:graphicData uri="http://schemas.openxmlformats.org/drawingml/2006/table">
            <a:tbl>
              <a:tblPr firstRow="1" firstCol="1" bandRow="1"/>
              <a:tblGrid>
                <a:gridCol w="1412435"/>
                <a:gridCol w="1118760"/>
                <a:gridCol w="908993"/>
                <a:gridCol w="908993"/>
                <a:gridCol w="839070"/>
                <a:gridCol w="839070"/>
                <a:gridCol w="796340"/>
                <a:gridCol w="796340"/>
              </a:tblGrid>
              <a:tr h="0"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Farmers’ Category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Mean land area under maize (ha)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Production (ton)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Labor time saved by using shelling machines (Hours)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22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Actual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Potential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Diesel operated machine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Electric operated machine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22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Actual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Potential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Actual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Potential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Lowest category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0.39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0.3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1.1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11.7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39.9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9.5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38.4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Lower middle category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0.6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0.5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1.6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17.1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59.3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13.9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57.1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Upper middle category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0.9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0.7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2.4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25.3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86.9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20.5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83.7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Highest category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1.7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1.4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4.6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49.5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169.7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40.2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163.5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All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0.8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0.7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2.4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25.3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86.9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20.5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83.7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04800" y="1368624"/>
            <a:ext cx="75438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Table 2: Labor saved by adopting small-scale maize shelling machines, per household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03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94411"/>
              </p:ext>
            </p:extLst>
          </p:nvPr>
        </p:nvGraphicFramePr>
        <p:xfrm>
          <a:off x="381000" y="1981200"/>
          <a:ext cx="8077200" cy="3947668"/>
        </p:xfrm>
        <a:graphic>
          <a:graphicData uri="http://schemas.openxmlformats.org/drawingml/2006/table">
            <a:tbl>
              <a:tblPr firstRow="1" firstCol="1" bandRow="1"/>
              <a:tblGrid>
                <a:gridCol w="1366218"/>
                <a:gridCol w="1276138"/>
                <a:gridCol w="900803"/>
                <a:gridCol w="900803"/>
                <a:gridCol w="900803"/>
                <a:gridCol w="900803"/>
                <a:gridCol w="915816"/>
                <a:gridCol w="915816"/>
              </a:tblGrid>
              <a:tr h="0"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Farmers’ Category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Mean land area under maize (ha)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Production (ton)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Expected cost reductions by using shelling machines (GhS)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22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Actual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Potential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Diesel operated machine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Electric operated machine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22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Actual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Potential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Actual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Potential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Lowest category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0.39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0.33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1.1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13.5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45.7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11.3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44.8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Lower middle category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0.58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0.48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1.6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19.6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68.0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16.4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66.6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Upper middle category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0.85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0.71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2.4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29.0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99.7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24.2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97.6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Highest category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1.66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1.39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4.6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56.9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194.7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47.4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190.6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All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0.85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0.71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2.4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29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100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24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98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04800" y="1483510"/>
            <a:ext cx="75438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Table 3:   Cost saved by adopting small scale maize shelling machines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48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709488"/>
              </p:ext>
            </p:extLst>
          </p:nvPr>
        </p:nvGraphicFramePr>
        <p:xfrm>
          <a:off x="609600" y="1828799"/>
          <a:ext cx="8153399" cy="48370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2946"/>
                <a:gridCol w="1230504"/>
                <a:gridCol w="1001714"/>
                <a:gridCol w="1032281"/>
                <a:gridCol w="1416030"/>
                <a:gridCol w="1416030"/>
                <a:gridCol w="1153894"/>
              </a:tblGrid>
              <a:tr h="2102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Activity code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Technology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Purpose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activities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Deliverables achieved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Duration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Research team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646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GH221-17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Various technologies (shellers, forage choppers  storage bags)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Reduce postharvest </a:t>
                      </a:r>
                      <a:r>
                        <a:rPr lang="en-US" sz="1100" dirty="0" smtClean="0">
                          <a:effectLst/>
                        </a:rPr>
                        <a:t>loss in stored grains of cereals and legumes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On-farm trial + demonstration + Training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-Training offered</a:t>
                      </a:r>
                      <a:r>
                        <a:rPr lang="en-US" sz="1100" baseline="0" dirty="0" smtClean="0">
                          <a:effectLst/>
                        </a:rPr>
                        <a:t> on the operation of shelling machines and use of PICS bags</a:t>
                      </a:r>
                      <a:endParaRPr lang="en-US" sz="1100" dirty="0" smtClean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-Trial not  </a:t>
                      </a:r>
                      <a:r>
                        <a:rPr lang="en-US" sz="1100" dirty="0">
                          <a:effectLst/>
                        </a:rPr>
                        <a:t>conducted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Apr. 2017-Sept. 2019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Leader: A. Abass , A. Larbi, K. Danso  </a:t>
                      </a:r>
                    </a:p>
                    <a:p>
                      <a:pPr marL="0" marR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Members: </a:t>
                      </a:r>
                    </a:p>
                    <a:p>
                      <a:pPr marL="0" marR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B. Kotu, K. Danso, A. Nurudeen, G. Fischer,  I. Sugri,  K. Jimah,  A. Mutari, S. Mellon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957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GH221-1701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Small-scale Maize shellers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Assess willingness to pay for </a:t>
                      </a:r>
                      <a:r>
                        <a:rPr lang="en-US" sz="1100" dirty="0" smtClean="0">
                          <a:effectLst/>
                        </a:rPr>
                        <a:t>shelling machines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Demonstration + Survey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-Data collection instruments </a:t>
                      </a:r>
                      <a:r>
                        <a:rPr lang="en-US" sz="1100" baseline="0" dirty="0" smtClean="0">
                          <a:effectLst/>
                        </a:rPr>
                        <a:t> developed and programmed, 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 dirty="0" smtClean="0">
                          <a:effectLst/>
                        </a:rPr>
                        <a:t>-sampling frame established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-Survey suspended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April 2017-Mar. 2019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Leader:</a:t>
                      </a:r>
                      <a:r>
                        <a:rPr lang="en-US" sz="11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B. Kotu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Members: G. Fischer, S. Mellon,</a:t>
                      </a:r>
                    </a:p>
                    <a:p>
                      <a:pPr marL="228600" marR="0" indent="-2286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lphaUcPeriod"/>
                      </a:pPr>
                      <a:r>
                        <a:rPr lang="en-US" sz="11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Nurudeen, A. Abass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490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GH221-1702 (1,2,3</a:t>
                      </a:r>
                      <a:r>
                        <a:rPr lang="en-US" sz="1100" dirty="0" smtClean="0">
                          <a:effectLst/>
                        </a:rPr>
                        <a:t>)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PICS bags, Super grain bags, </a:t>
                      </a:r>
                      <a:r>
                        <a:rPr lang="en-US" sz="1100" dirty="0" err="1">
                          <a:effectLst/>
                        </a:rPr>
                        <a:t>Actellic</a:t>
                      </a:r>
                      <a:r>
                        <a:rPr lang="en-US" sz="1100" dirty="0">
                          <a:effectLst/>
                        </a:rPr>
                        <a:t> Super, </a:t>
                      </a:r>
                      <a:r>
                        <a:rPr lang="en-US" sz="1000" dirty="0">
                          <a:effectLst/>
                        </a:rPr>
                        <a:t>1-ton GS4 Silo bags, modified farmers’ silo, farmers’ silo, Super Grain Bags (SGB IV-R), Collapsible Dryer Case, </a:t>
                      </a:r>
                      <a:r>
                        <a:rPr lang="en-US" sz="1000" dirty="0" err="1">
                          <a:effectLst/>
                        </a:rPr>
                        <a:t>Sil</a:t>
                      </a:r>
                      <a:r>
                        <a:rPr lang="en-US" sz="1000" dirty="0">
                          <a:effectLst/>
                        </a:rPr>
                        <a:t> bags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 evaluate and demonstrate improved storages and driers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On-farm experiment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Trial not </a:t>
                      </a:r>
                      <a:r>
                        <a:rPr lang="en-US" sz="1100" dirty="0">
                          <a:effectLst/>
                        </a:rPr>
                        <a:t>conducted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April 2017-Mar. 2019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Leader: A. Abass , A. Larbi, K. Danso </a:t>
                      </a:r>
                    </a:p>
                    <a:p>
                      <a:pPr marL="0" marR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Members: </a:t>
                      </a:r>
                    </a:p>
                    <a:p>
                      <a:pPr marL="0" marR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B. Kotu, K. Danso, A. Nurudeen, G. Fischer,  I. Sugri,  K. Jimah,  A. Mutari, S. Mellon</a:t>
                      </a:r>
                      <a:endParaRPr lang="en-US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09600" y="1371600"/>
            <a:ext cx="3763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Activities proposed under output </a:t>
            </a:r>
            <a:r>
              <a:rPr lang="en-US" dirty="0" smtClean="0"/>
              <a:t>2.2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149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" y="1600200"/>
            <a:ext cx="80772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Training of trainers on the use of maize </a:t>
            </a:r>
            <a:r>
              <a:rPr lang="en-US" sz="2800" b="1" dirty="0" err="1" smtClean="0"/>
              <a:t>shellers</a:t>
            </a:r>
            <a:endParaRPr lang="en-US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Two </a:t>
            </a:r>
            <a:r>
              <a:rPr lang="en-US" sz="2400" dirty="0"/>
              <a:t>sessions of Training of Trainers were held on December 13, and 21, 2017, at </a:t>
            </a:r>
            <a:r>
              <a:rPr lang="en-US" sz="2400" dirty="0" err="1"/>
              <a:t>Navorongo</a:t>
            </a:r>
            <a:r>
              <a:rPr lang="en-US" sz="2400" dirty="0"/>
              <a:t> and Tamale, respectively</a:t>
            </a:r>
            <a:r>
              <a:rPr lang="en-US" sz="2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Training </a:t>
            </a:r>
            <a:r>
              <a:rPr lang="en-US" sz="2400" dirty="0"/>
              <a:t>sessions were planned for 2-hours of technical information, and 2-hours of hands-on operation of the machine</a:t>
            </a:r>
            <a:r>
              <a:rPr lang="en-US" sz="2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32 farmers </a:t>
            </a:r>
            <a:r>
              <a:rPr lang="en-GB" sz="2400" dirty="0" smtClean="0"/>
              <a:t>from </a:t>
            </a:r>
            <a:r>
              <a:rPr lang="en-GB" sz="2400" dirty="0"/>
              <a:t>five communities in UE region, and 20 participants from ten communities from NR participated in the training</a:t>
            </a:r>
            <a:r>
              <a:rPr lang="en-GB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65357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52600"/>
            <a:ext cx="7696200" cy="4681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6413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" y="1828800"/>
            <a:ext cx="4035425" cy="226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828799"/>
            <a:ext cx="3535363" cy="226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9287" y="4267200"/>
            <a:ext cx="3846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Hands-on training on the operation of diesel engine </a:t>
            </a:r>
            <a:r>
              <a:rPr lang="en-US" dirty="0" err="1" smtClean="0"/>
              <a:t>sheller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05399" y="4267200"/>
            <a:ext cx="32305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Hand-on training on the operation of electric engine </a:t>
            </a:r>
            <a:r>
              <a:rPr lang="en-US" dirty="0" err="1" smtClean="0"/>
              <a:t>sheller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384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HP\Desktop\DCIM\146___01\IMG_539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79930" y="221255"/>
            <a:ext cx="3964940" cy="64008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1676400" y="5638800"/>
            <a:ext cx="563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Practical demonstration session on the use of PICS bags</a:t>
            </a:r>
          </a:p>
        </p:txBody>
      </p:sp>
    </p:spTree>
    <p:extLst>
      <p:ext uri="{BB962C8B-B14F-4D97-AF65-F5344CB8AC3E}">
        <p14:creationId xmlns:p14="http://schemas.microsoft.com/office/powerpoint/2010/main" val="2053151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9600" y="1295400"/>
            <a:ext cx="8229600" cy="838200"/>
          </a:xfrm>
        </p:spPr>
        <p:txBody>
          <a:bodyPr/>
          <a:lstStyle/>
          <a:p>
            <a:r>
              <a:rPr lang="en-US" sz="2800" dirty="0" smtClean="0"/>
              <a:t>Economic evaluation of maize shelling machines 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685800" y="1828800"/>
            <a:ext cx="7848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Aims </a:t>
            </a:r>
            <a:r>
              <a:rPr lang="en-US" sz="2400" dirty="0"/>
              <a:t>to quantify the advantages </a:t>
            </a:r>
            <a:r>
              <a:rPr lang="en-US" sz="2400" dirty="0" smtClean="0"/>
              <a:t>of the </a:t>
            </a:r>
            <a:r>
              <a:rPr lang="en-US" sz="2400" dirty="0"/>
              <a:t>shelling machines over the traditional practice in terms of labor requirement and costs. </a:t>
            </a: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We selected three communities in each region (9 communities total)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Thirty households (15 male-headed and 15 female-headed) were selected from each community (270 households total)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sample households were requested to shell their maize </a:t>
            </a:r>
            <a:r>
              <a:rPr lang="en-US" sz="2400" dirty="0" smtClean="0"/>
              <a:t>using one of the three options: diesel machine, electric machine, and manual method (using sticks or hands)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Data were collected on labor use, time, and demography of the participants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8859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5800" y="1524000"/>
            <a:ext cx="75438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cost of labor was computed based on the minimum wage in Ghana which is 8.8GhS/day as of September 2016.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cost of diesel was based on the data collected from the survey areas on diesel prices</a:t>
            </a:r>
            <a:r>
              <a:rPr lang="en-US" sz="2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We estimated the cost of electricity based on the tariff announced by Public Utilities Regulatory Commission of Ghana</a:t>
            </a:r>
            <a:r>
              <a:rPr lang="en-US" sz="2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While the tariff varies by category of consumers (residential, non-residential) and increases with consumption level, we used the average tariff for residential </a:t>
            </a:r>
            <a:r>
              <a:rPr lang="en-US" sz="2400" dirty="0" smtClean="0"/>
              <a:t>houses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96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1337" y="1308079"/>
            <a:ext cx="7924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total 898 people (492 female and 406 male) participated in the research and demonstration activity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Most of the sample farmers (i.e. </a:t>
            </a:r>
            <a:r>
              <a:rPr lang="en-US" dirty="0" smtClean="0"/>
              <a:t>89%) </a:t>
            </a:r>
            <a:r>
              <a:rPr lang="en-US" dirty="0"/>
              <a:t>use manual method </a:t>
            </a:r>
            <a:r>
              <a:rPr lang="en-US" dirty="0" smtClean="0"/>
              <a:t>alone while a few use machines in addition to manual method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870264"/>
              </p:ext>
            </p:extLst>
          </p:nvPr>
        </p:nvGraphicFramePr>
        <p:xfrm>
          <a:off x="640814" y="2996347"/>
          <a:ext cx="7893586" cy="2523744"/>
        </p:xfrm>
        <a:graphic>
          <a:graphicData uri="http://schemas.openxmlformats.org/drawingml/2006/table">
            <a:tbl>
              <a:tblPr firstRow="1" firstCol="1" bandRow="1"/>
              <a:tblGrid>
                <a:gridCol w="1726668"/>
                <a:gridCol w="683115"/>
                <a:gridCol w="1313023"/>
                <a:gridCol w="1198980"/>
                <a:gridCol w="1736014"/>
                <a:gridCol w="1235786"/>
              </a:tblGrid>
              <a:tr h="453305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Shelling method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Time required (Hour)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Labor 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time saved </a:t>
                      </a: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as compared to manual practice (hours/t)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33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Survey data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Factory data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Based on survey data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Based on factory data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30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Electric operated machine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87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8.26 (119)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28.9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35.2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30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Diesel operated machine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87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1.57 (46)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0.7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35.6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36.5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65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Manual method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90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Calibri"/>
                        </a:rPr>
                        <a:t>37.17 (44)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27042" y="2662296"/>
            <a:ext cx="805975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Table 1: Labor saved by adopting small-scale maize shelling machines, per ton of output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7042" y="5536323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Note: The figures in parenthesis are coefficient of variation</a:t>
            </a:r>
          </a:p>
        </p:txBody>
      </p:sp>
    </p:spTree>
    <p:extLst>
      <p:ext uri="{BB962C8B-B14F-4D97-AF65-F5344CB8AC3E}">
        <p14:creationId xmlns:p14="http://schemas.microsoft.com/office/powerpoint/2010/main" val="28157125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9f5e9607-a28b-487e-b093-da60e75ee109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421</TotalTime>
  <Words>906</Words>
  <Application>Microsoft Office PowerPoint</Application>
  <PresentationFormat>On-screen Show (4:3)</PresentationFormat>
  <Paragraphs>197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Bekele</cp:lastModifiedBy>
  <cp:revision>48</cp:revision>
  <cp:lastPrinted>2011-10-06T11:45:23Z</cp:lastPrinted>
  <dcterms:created xsi:type="dcterms:W3CDTF">2018-05-19T10:21:56Z</dcterms:created>
  <dcterms:modified xsi:type="dcterms:W3CDTF">2018-06-06T11:33:53Z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